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57" r:id="rId4"/>
    <p:sldId id="264" r:id="rId5"/>
    <p:sldId id="260" r:id="rId6"/>
    <p:sldId id="265" r:id="rId7"/>
    <p:sldId id="256" r:id="rId8"/>
    <p:sldId id="263" r:id="rId9"/>
    <p:sldId id="262" r:id="rId10"/>
    <p:sldId id="266" r:id="rId11"/>
    <p:sldId id="268" r:id="rId12"/>
    <p:sldId id="269" r:id="rId13"/>
    <p:sldId id="270" r:id="rId14"/>
    <p:sldId id="271" r:id="rId15"/>
    <p:sldId id="272" r:id="rId16"/>
    <p:sldId id="27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828D4-8EE9-45B8-83D1-6098DD07FC08}" type="datetimeFigureOut">
              <a:rPr lang="en-CA" smtClean="0"/>
              <a:t>2017-05-12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510CA-8415-4040-8D32-CB6CD930F3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63615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828D4-8EE9-45B8-83D1-6098DD07FC08}" type="datetimeFigureOut">
              <a:rPr lang="en-CA" smtClean="0"/>
              <a:t>2017-05-12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510CA-8415-4040-8D32-CB6CD930F3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9007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828D4-8EE9-45B8-83D1-6098DD07FC08}" type="datetimeFigureOut">
              <a:rPr lang="en-CA" smtClean="0"/>
              <a:t>2017-05-12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510CA-8415-4040-8D32-CB6CD930F3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4827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828D4-8EE9-45B8-83D1-6098DD07FC08}" type="datetimeFigureOut">
              <a:rPr lang="en-CA" smtClean="0"/>
              <a:t>2017-05-12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510CA-8415-4040-8D32-CB6CD930F3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12665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828D4-8EE9-45B8-83D1-6098DD07FC08}" type="datetimeFigureOut">
              <a:rPr lang="en-CA" smtClean="0"/>
              <a:t>2017-05-12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510CA-8415-4040-8D32-CB6CD930F3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2944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828D4-8EE9-45B8-83D1-6098DD07FC08}" type="datetimeFigureOut">
              <a:rPr lang="en-CA" smtClean="0"/>
              <a:t>2017-05-12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510CA-8415-4040-8D32-CB6CD930F3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3403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828D4-8EE9-45B8-83D1-6098DD07FC08}" type="datetimeFigureOut">
              <a:rPr lang="en-CA" smtClean="0"/>
              <a:t>2017-05-12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510CA-8415-4040-8D32-CB6CD930F3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0030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828D4-8EE9-45B8-83D1-6098DD07FC08}" type="datetimeFigureOut">
              <a:rPr lang="en-CA" smtClean="0"/>
              <a:t>2017-05-12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510CA-8415-4040-8D32-CB6CD930F3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58841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828D4-8EE9-45B8-83D1-6098DD07FC08}" type="datetimeFigureOut">
              <a:rPr lang="en-CA" smtClean="0"/>
              <a:t>2017-05-12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510CA-8415-4040-8D32-CB6CD930F3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168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828D4-8EE9-45B8-83D1-6098DD07FC08}" type="datetimeFigureOut">
              <a:rPr lang="en-CA" smtClean="0"/>
              <a:t>2017-05-12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510CA-8415-4040-8D32-CB6CD930F3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0038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828D4-8EE9-45B8-83D1-6098DD07FC08}" type="datetimeFigureOut">
              <a:rPr lang="en-CA" smtClean="0"/>
              <a:t>2017-05-12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510CA-8415-4040-8D32-CB6CD930F3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810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828D4-8EE9-45B8-83D1-6098DD07FC08}" type="datetimeFigureOut">
              <a:rPr lang="en-CA" smtClean="0"/>
              <a:t>2017-05-12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510CA-8415-4040-8D32-CB6CD930F3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9127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Static electricity</a:t>
            </a:r>
            <a:r>
              <a:rPr lang="en-CA" smtClean="0"/>
              <a:t>: define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9750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Electric Current: how do we calculate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Means a flow of charge (like a water current indicates flow of water)</a:t>
            </a:r>
          </a:p>
          <a:p>
            <a:r>
              <a:rPr lang="en-CA" dirty="0"/>
              <a:t>Electric current is based on quantity of charge per second</a:t>
            </a:r>
          </a:p>
          <a:p>
            <a:r>
              <a:rPr lang="en-CA" dirty="0"/>
              <a:t>Current (I) = charge (q) / time (t)</a:t>
            </a:r>
          </a:p>
          <a:p>
            <a:r>
              <a:rPr lang="en-CA" dirty="0"/>
              <a:t>I = q/t</a:t>
            </a:r>
          </a:p>
          <a:p>
            <a:r>
              <a:rPr lang="en-CA" dirty="0"/>
              <a:t>Unit is coulomb per second, called </a:t>
            </a:r>
            <a:r>
              <a:rPr lang="en-CA" u="sng" dirty="0"/>
              <a:t>ampere</a:t>
            </a:r>
            <a:r>
              <a:rPr lang="en-CA" dirty="0"/>
              <a:t>, or </a:t>
            </a:r>
            <a:r>
              <a:rPr lang="en-CA" u="sng" dirty="0"/>
              <a:t>amp</a:t>
            </a:r>
            <a:r>
              <a:rPr lang="en-CA" dirty="0"/>
              <a:t> for </a:t>
            </a:r>
            <a:r>
              <a:rPr lang="en-CA" dirty="0" smtClean="0"/>
              <a:t>short</a:t>
            </a:r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8115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Calculating Current in Ampere (amps)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944" t="38319" r="45155" b="38854"/>
          <a:stretch/>
        </p:blipFill>
        <p:spPr>
          <a:xfrm>
            <a:off x="693581" y="2185416"/>
            <a:ext cx="5160465" cy="26609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4666" t="39333" r="20084" b="37852"/>
          <a:stretch/>
        </p:blipFill>
        <p:spPr>
          <a:xfrm>
            <a:off x="6116190" y="2346959"/>
            <a:ext cx="4932810" cy="2507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4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Voltage: </a:t>
            </a:r>
            <a:r>
              <a:rPr lang="en-CA" b="1" dirty="0"/>
              <a:t>Voltage</a:t>
            </a:r>
            <a:r>
              <a:rPr lang="en-CA" dirty="0"/>
              <a:t> is a force that makes electricity move through a wire.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en-US" dirty="0"/>
              <a:t>An electrical circuit contains a device, such as a battery or generator, that acts as a source of energy as it forces charge out of one terminal, through the wires of the circuit, and back into the other terminal. </a:t>
            </a:r>
            <a:endParaRPr lang="en-US" altLang="en-US" dirty="0" smtClean="0"/>
          </a:p>
          <a:p>
            <a:pPr lvl="1"/>
            <a:endParaRPr lang="en-US" alt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558" t="17826" r="53442" b="38116"/>
          <a:stretch/>
        </p:blipFill>
        <p:spPr>
          <a:xfrm>
            <a:off x="6317450" y="3175346"/>
            <a:ext cx="4844716" cy="30016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0379" t="10471" r="31212" b="23401"/>
          <a:stretch/>
        </p:blipFill>
        <p:spPr>
          <a:xfrm>
            <a:off x="1977625" y="2941180"/>
            <a:ext cx="3200401" cy="309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83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Resistance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CA" dirty="0"/>
              <a:t>An electric current flows when electrons move through a conductor, such as a metal </a:t>
            </a:r>
            <a:r>
              <a:rPr lang="en-CA" dirty="0" smtClean="0"/>
              <a:t>wire</a:t>
            </a:r>
          </a:p>
          <a:p>
            <a:pPr lvl="1"/>
            <a:endParaRPr lang="en-CA" altLang="en-US" dirty="0"/>
          </a:p>
          <a:p>
            <a:pPr lvl="1"/>
            <a:r>
              <a:rPr lang="en-CA" dirty="0"/>
              <a:t>The moving electrons can collide with the </a:t>
            </a:r>
            <a:r>
              <a:rPr lang="en-CA" dirty="0" smtClean="0"/>
              <a:t>different molecules in </a:t>
            </a:r>
            <a:r>
              <a:rPr lang="en-CA" dirty="0"/>
              <a:t>the </a:t>
            </a:r>
            <a:r>
              <a:rPr lang="en-CA" dirty="0" smtClean="0"/>
              <a:t>metal, or metals of varying size and density. This </a:t>
            </a:r>
            <a:r>
              <a:rPr lang="en-CA" dirty="0"/>
              <a:t>makes it more difficult for the current to flow, and causes resistance</a:t>
            </a:r>
            <a:r>
              <a:rPr lang="en-CA" dirty="0" smtClean="0"/>
              <a:t>.</a:t>
            </a:r>
          </a:p>
          <a:p>
            <a:pPr lvl="1"/>
            <a:endParaRPr lang="en-US" altLang="en-US" dirty="0" smtClean="0"/>
          </a:p>
          <a:p>
            <a:pPr lvl="1"/>
            <a:r>
              <a:rPr lang="en-US" altLang="en-US" dirty="0" smtClean="0"/>
              <a:t>R=V/I</a:t>
            </a:r>
            <a:endParaRPr lang="en-US" altLang="en-US" dirty="0"/>
          </a:p>
          <a:p>
            <a:pPr lvl="1"/>
            <a:r>
              <a:rPr lang="en-US" altLang="en-US" dirty="0"/>
              <a:t>Resistance units are ohms (</a:t>
            </a:r>
            <a:r>
              <a:rPr lang="en-US" altLang="en-US" dirty="0">
                <a:sym typeface="Symbol" panose="05050102010706020507" pitchFamily="18" charset="2"/>
              </a:rPr>
              <a:t></a:t>
            </a:r>
            <a:r>
              <a:rPr lang="en-US" altLang="en-US" dirty="0" smtClean="0">
                <a:sym typeface="Symbol" panose="05050102010706020507" pitchFamily="18" charset="2"/>
              </a:rPr>
              <a:t>)</a:t>
            </a:r>
            <a:endParaRPr lang="en-US" altLang="en-US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8546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V = I x R (ohms law)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What is the voltage (</a:t>
            </a:r>
            <a:r>
              <a:rPr lang="en-CA" i="1" dirty="0"/>
              <a:t>V</a:t>
            </a:r>
            <a:r>
              <a:rPr lang="en-CA" dirty="0"/>
              <a:t>) of a small appliance if </a:t>
            </a:r>
            <a:r>
              <a:rPr lang="en-CA" dirty="0" smtClean="0"/>
              <a:t>the current </a:t>
            </a:r>
            <a:r>
              <a:rPr lang="en-CA" dirty="0"/>
              <a:t>(</a:t>
            </a:r>
            <a:r>
              <a:rPr lang="en-CA" i="1" dirty="0"/>
              <a:t>I</a:t>
            </a:r>
            <a:r>
              <a:rPr lang="en-CA" dirty="0"/>
              <a:t>) is 12 A and the resistance (</a:t>
            </a:r>
            <a:r>
              <a:rPr lang="en-CA" i="1" dirty="0"/>
              <a:t>R</a:t>
            </a:r>
            <a:r>
              <a:rPr lang="en-CA" dirty="0"/>
              <a:t>) is 10 </a:t>
            </a:r>
            <a:r>
              <a:rPr lang="el-GR" dirty="0"/>
              <a:t>Ω</a:t>
            </a:r>
            <a:r>
              <a:rPr lang="en-CA" dirty="0" smtClean="0"/>
              <a:t>?</a:t>
            </a:r>
          </a:p>
          <a:p>
            <a:endParaRPr lang="en-CA" dirty="0"/>
          </a:p>
          <a:p>
            <a:r>
              <a:rPr lang="en-CA" dirty="0"/>
              <a:t>Find the voltage (</a:t>
            </a:r>
            <a:r>
              <a:rPr lang="en-CA" i="1" dirty="0"/>
              <a:t>V</a:t>
            </a:r>
            <a:r>
              <a:rPr lang="en-CA" dirty="0"/>
              <a:t>) if the resistance (</a:t>
            </a:r>
            <a:r>
              <a:rPr lang="en-CA" i="1" dirty="0"/>
              <a:t>R</a:t>
            </a:r>
            <a:r>
              <a:rPr lang="en-CA" dirty="0"/>
              <a:t>) is 25 </a:t>
            </a:r>
            <a:r>
              <a:rPr lang="el-GR" dirty="0" smtClean="0"/>
              <a:t>Ω</a:t>
            </a:r>
            <a:r>
              <a:rPr lang="en-CA" dirty="0" smtClean="0"/>
              <a:t> </a:t>
            </a:r>
            <a:r>
              <a:rPr lang="en-CA" dirty="0"/>
              <a:t>and </a:t>
            </a:r>
            <a:r>
              <a:rPr lang="en-CA" dirty="0" smtClean="0"/>
              <a:t>the current </a:t>
            </a:r>
            <a:r>
              <a:rPr lang="en-CA" dirty="0"/>
              <a:t>(</a:t>
            </a:r>
            <a:r>
              <a:rPr lang="en-CA" i="1" dirty="0"/>
              <a:t>I</a:t>
            </a:r>
            <a:r>
              <a:rPr lang="en-CA" dirty="0"/>
              <a:t>) is 5 A</a:t>
            </a:r>
            <a:r>
              <a:rPr lang="en-CA" dirty="0" smtClean="0"/>
              <a:t>.</a:t>
            </a:r>
            <a:endParaRPr lang="en-CA" dirty="0"/>
          </a:p>
          <a:p>
            <a:endParaRPr lang="en-CA" dirty="0" smtClean="0"/>
          </a:p>
          <a:p>
            <a:r>
              <a:rPr lang="en-CA" dirty="0" smtClean="0"/>
              <a:t>Find the current (</a:t>
            </a:r>
            <a:r>
              <a:rPr lang="en-CA" i="1" dirty="0" smtClean="0"/>
              <a:t>I</a:t>
            </a:r>
            <a:r>
              <a:rPr lang="en-CA" dirty="0" smtClean="0"/>
              <a:t>) if the voltage (</a:t>
            </a:r>
            <a:r>
              <a:rPr lang="en-CA" i="1" dirty="0" smtClean="0"/>
              <a:t>V</a:t>
            </a:r>
            <a:r>
              <a:rPr lang="en-CA" dirty="0" smtClean="0"/>
              <a:t>) is 230 V and the resistance (</a:t>
            </a:r>
            <a:r>
              <a:rPr lang="en-CA" i="1" dirty="0" smtClean="0"/>
              <a:t>R</a:t>
            </a:r>
            <a:r>
              <a:rPr lang="en-CA" dirty="0" smtClean="0"/>
              <a:t>) is 20 </a:t>
            </a:r>
            <a:r>
              <a:rPr lang="el-GR" dirty="0"/>
              <a:t>Ω</a:t>
            </a:r>
            <a:r>
              <a:rPr lang="en-CA" dirty="0" smtClean="0"/>
              <a:t>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0197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Electrical power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Power is a measure of how quickly energy is transferred. The unit of power is the watt (W). You can work out power using this equation</a:t>
            </a:r>
            <a:r>
              <a:rPr lang="en-CA" dirty="0" smtClean="0"/>
              <a:t>:</a:t>
            </a:r>
            <a:endParaRPr lang="en-CA" dirty="0"/>
          </a:p>
          <a:p>
            <a:endParaRPr lang="en-CA" dirty="0" smtClean="0"/>
          </a:p>
          <a:p>
            <a:pPr lvl="1"/>
            <a:r>
              <a:rPr lang="en-US" altLang="en-US" dirty="0">
                <a:sym typeface="Symbol" panose="05050102010706020507" pitchFamily="18" charset="2"/>
              </a:rPr>
              <a:t>Power output is determined by voltage, current, </a:t>
            </a:r>
            <a:r>
              <a:rPr lang="en-US" altLang="en-US" dirty="0" smtClean="0">
                <a:sym typeface="Symbol" panose="05050102010706020507" pitchFamily="18" charset="2"/>
              </a:rPr>
              <a:t>time</a:t>
            </a:r>
          </a:p>
          <a:p>
            <a:pPr marL="457200" lvl="1" indent="0">
              <a:buNone/>
            </a:pPr>
            <a:endParaRPr lang="en-US" altLang="en-US" dirty="0">
              <a:sym typeface="Symbol" panose="05050102010706020507" pitchFamily="18" charset="2"/>
            </a:endParaRPr>
          </a:p>
          <a:p>
            <a:pPr lvl="1"/>
            <a:r>
              <a:rPr lang="en-US" altLang="en-US" i="1" dirty="0">
                <a:sym typeface="Symbol" panose="05050102010706020507" pitchFamily="18" charset="2"/>
              </a:rPr>
              <a:t>Power =Voltage </a:t>
            </a:r>
            <a:r>
              <a:rPr lang="en-US" altLang="en-US" i="1" dirty="0" smtClean="0">
                <a:sym typeface="Symbol" panose="05050102010706020507" pitchFamily="18" charset="2"/>
              </a:rPr>
              <a:t>x Current</a:t>
            </a:r>
          </a:p>
          <a:p>
            <a:pPr marL="457200" lvl="1" indent="0">
              <a:buNone/>
            </a:pPr>
            <a:endParaRPr lang="en-US" altLang="en-US" i="1" dirty="0" smtClean="0">
              <a:sym typeface="Symbol" panose="05050102010706020507" pitchFamily="18" charset="2"/>
            </a:endParaRPr>
          </a:p>
          <a:p>
            <a:r>
              <a:rPr lang="en-CA" b="1" dirty="0"/>
              <a:t>Example </a:t>
            </a:r>
          </a:p>
          <a:p>
            <a:r>
              <a:rPr lang="en-CA" dirty="0"/>
              <a:t>If the current is 5 A and the potential difference is 12 V, the power </a:t>
            </a:r>
            <a:r>
              <a:rPr lang="en-CA" dirty="0" smtClean="0"/>
              <a:t>is…</a:t>
            </a:r>
            <a:endParaRPr lang="en-US" altLang="en-US" i="1" dirty="0" smtClean="0">
              <a:sym typeface="Symbol" panose="05050102010706020507" pitchFamily="18" charset="2"/>
            </a:endParaRPr>
          </a:p>
          <a:p>
            <a:pPr lvl="1"/>
            <a:endParaRPr lang="en-US" altLang="en-US" i="1" dirty="0">
              <a:sym typeface="Symbol" panose="05050102010706020507" pitchFamily="18" charset="2"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6343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596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Static electricity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Static: stationary</a:t>
            </a:r>
          </a:p>
          <a:p>
            <a:r>
              <a:rPr lang="en-CA" dirty="0" smtClean="0"/>
              <a:t>Electricity: charge</a:t>
            </a:r>
          </a:p>
          <a:p>
            <a:endParaRPr lang="en-CA" dirty="0" smtClean="0"/>
          </a:p>
          <a:p>
            <a:r>
              <a:rPr lang="en-CA" dirty="0" smtClean="0"/>
              <a:t>Static electricity is the result of an imbalance between negative and positive charges in an object. These charges can build up on the surface of an object until they find a way to be released or discharged</a:t>
            </a:r>
            <a:endParaRPr lang="en-CA" dirty="0"/>
          </a:p>
          <a:p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5162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3200" b="1" dirty="0" smtClean="0"/>
              <a:t>Coulomb's Law: can you draw 2 graphs, 1 to show force of attraction versus distance of separation, and 2, to show strength of charge versus force of attraction</a:t>
            </a:r>
            <a:br>
              <a:rPr lang="en-CA" sz="3200" b="1" dirty="0" smtClean="0"/>
            </a:br>
            <a:endParaRPr lang="en-CA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7073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3144044"/>
            <a:ext cx="2286000" cy="171450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923" y="1825625"/>
            <a:ext cx="3470153" cy="4351338"/>
          </a:xfrm>
        </p:spPr>
      </p:pic>
    </p:spTree>
    <p:extLst>
      <p:ext uri="{BB962C8B-B14F-4D97-AF65-F5344CB8AC3E}">
        <p14:creationId xmlns:p14="http://schemas.microsoft.com/office/powerpoint/2010/main" val="252569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What did we learn about conductors and insulators?</a:t>
            </a:r>
          </a:p>
          <a:p>
            <a:endParaRPr lang="en-CA" dirty="0"/>
          </a:p>
          <a:p>
            <a:pPr marL="0" indent="0">
              <a:buNone/>
            </a:pPr>
            <a:r>
              <a:rPr lang="en-CA" dirty="0" smtClean="0"/>
              <a:t>Can we list a few of each?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8360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Simply 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Most </a:t>
            </a:r>
            <a:r>
              <a:rPr lang="en-CA" dirty="0"/>
              <a:t>metals are good electrical conductors, most </a:t>
            </a:r>
            <a:r>
              <a:rPr lang="en-CA" dirty="0" smtClean="0"/>
              <a:t>non-metals </a:t>
            </a:r>
            <a:r>
              <a:rPr lang="en-CA" dirty="0"/>
              <a:t>are </a:t>
            </a:r>
            <a:r>
              <a:rPr lang="en-CA" dirty="0" smtClean="0"/>
              <a:t>not.</a:t>
            </a:r>
          </a:p>
          <a:p>
            <a:r>
              <a:rPr lang="en-CA" dirty="0"/>
              <a:t>Metals such as copper </a:t>
            </a:r>
            <a:r>
              <a:rPr lang="en-CA" dirty="0" smtClean="0"/>
              <a:t>are ideal conductors</a:t>
            </a:r>
            <a:r>
              <a:rPr lang="en-CA" dirty="0"/>
              <a:t>, while most non-metallic solids are said to be good insulators, having extremely high resistance to the flow of charge through them.</a:t>
            </a:r>
          </a:p>
          <a:p>
            <a:r>
              <a:rPr lang="en-CA" dirty="0"/>
              <a:t>In a conductor, electric current can flow freely, in an insulator it </a:t>
            </a:r>
            <a:r>
              <a:rPr lang="en-CA" dirty="0" smtClean="0"/>
              <a:t>cannot</a:t>
            </a:r>
          </a:p>
          <a:p>
            <a:endParaRPr lang="en-CA" dirty="0"/>
          </a:p>
          <a:p>
            <a:r>
              <a:rPr lang="en-CA" dirty="0" smtClean="0"/>
              <a:t>Conductor = metal or metal like properties</a:t>
            </a:r>
          </a:p>
          <a:p>
            <a:r>
              <a:rPr lang="en-CA" dirty="0" smtClean="0"/>
              <a:t>Insulator= non metal or non-metal like properties</a:t>
            </a:r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8759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https://www.youtube.com/watch?v=mGkU8cHHSMU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446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Starter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4000" dirty="0" smtClean="0"/>
              <a:t>Find 3 </a:t>
            </a:r>
            <a:r>
              <a:rPr lang="en-CA" sz="4000" b="1" dirty="0" smtClean="0"/>
              <a:t>Dangers of </a:t>
            </a:r>
            <a:r>
              <a:rPr lang="en-CA" sz="5400" b="1" dirty="0" smtClean="0"/>
              <a:t>static</a:t>
            </a:r>
            <a:r>
              <a:rPr lang="en-CA" sz="1800" b="1" dirty="0" smtClean="0"/>
              <a:t> </a:t>
            </a:r>
            <a:r>
              <a:rPr lang="en-CA" sz="4000" b="1" dirty="0" smtClean="0"/>
              <a:t>electricity and 3 ways to reduce the chances of an accident related to these dangers. </a:t>
            </a:r>
          </a:p>
          <a:p>
            <a:endParaRPr lang="en-CA" b="1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5249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can we imagine the ‘flow of electrons’?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957" y="2715768"/>
            <a:ext cx="8074419" cy="2743232"/>
          </a:xfrm>
        </p:spPr>
      </p:pic>
    </p:spTree>
    <p:extLst>
      <p:ext uri="{BB962C8B-B14F-4D97-AF65-F5344CB8AC3E}">
        <p14:creationId xmlns:p14="http://schemas.microsoft.com/office/powerpoint/2010/main" val="336244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</TotalTime>
  <Words>552</Words>
  <Application>Microsoft Office PowerPoint</Application>
  <PresentationFormat>Widescreen</PresentationFormat>
  <Paragraphs>53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Office Theme</vt:lpstr>
      <vt:lpstr>Static electricity: define</vt:lpstr>
      <vt:lpstr>Static electricity </vt:lpstr>
      <vt:lpstr>Coulomb's Law: can you draw 2 graphs, 1 to show force of attraction versus distance of separation, and 2, to show strength of charge versus force of attraction </vt:lpstr>
      <vt:lpstr>PowerPoint Presentation</vt:lpstr>
      <vt:lpstr>PowerPoint Presentation</vt:lpstr>
      <vt:lpstr>Simply put</vt:lpstr>
      <vt:lpstr>https://www.youtube.com/watch?v=mGkU8cHHSMU</vt:lpstr>
      <vt:lpstr>Starter</vt:lpstr>
      <vt:lpstr>How can we imagine the ‘flow of electrons’?</vt:lpstr>
      <vt:lpstr>Electric Current: how do we calculate</vt:lpstr>
      <vt:lpstr>Calculating Current in Ampere (amps)</vt:lpstr>
      <vt:lpstr>Voltage: Voltage is a force that makes electricity move through a wire.</vt:lpstr>
      <vt:lpstr>Resistance </vt:lpstr>
      <vt:lpstr>V = I x R (ohms law)</vt:lpstr>
      <vt:lpstr>Electrical power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Sean</dc:creator>
  <cp:lastModifiedBy>Sean</cp:lastModifiedBy>
  <cp:revision>20</cp:revision>
  <dcterms:created xsi:type="dcterms:W3CDTF">2017-04-27T22:38:54Z</dcterms:created>
  <dcterms:modified xsi:type="dcterms:W3CDTF">2017-05-12T13:47:27Z</dcterms:modified>
</cp:coreProperties>
</file>